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embeddedFontLst>
    <p:embeddedFont>
      <p:font typeface="Playfair Display"/>
      <p:regular r:id="rId17"/>
      <p:bold r:id="rId18"/>
      <p:italic r:id="rId19"/>
      <p:boldItalic r:id="rId20"/>
    </p:embeddedFont>
    <p:embeddedFont>
      <p:font typeface="Montserrat"/>
      <p:regular r:id="rId21"/>
      <p:bold r:id="rId22"/>
      <p:italic r:id="rId23"/>
      <p:boldItalic r:id="rId24"/>
    </p:embeddedFont>
    <p:embeddedFont>
      <p:font typeface="Oswald"/>
      <p:regular r:id="rId25"/>
      <p:bold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layfairDisplay-boldItalic.fntdata"/><Relationship Id="rId22" Type="http://schemas.openxmlformats.org/officeDocument/2006/relationships/font" Target="fonts/Montserrat-bold.fntdata"/><Relationship Id="rId21" Type="http://schemas.openxmlformats.org/officeDocument/2006/relationships/font" Target="fonts/Montserrat-regular.fntdata"/><Relationship Id="rId24" Type="http://schemas.openxmlformats.org/officeDocument/2006/relationships/font" Target="fonts/Montserrat-boldItalic.fntdata"/><Relationship Id="rId23" Type="http://schemas.openxmlformats.org/officeDocument/2006/relationships/font" Target="fonts/Montserrat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Oswald-bold.fntdata"/><Relationship Id="rId25" Type="http://schemas.openxmlformats.org/officeDocument/2006/relationships/font" Target="fonts/Oswald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PlayfairDisplay-regular.fntdata"/><Relationship Id="rId16" Type="http://schemas.openxmlformats.org/officeDocument/2006/relationships/slide" Target="slides/slide11.xml"/><Relationship Id="rId19" Type="http://schemas.openxmlformats.org/officeDocument/2006/relationships/font" Target="fonts/PlayfairDisplay-italic.fntdata"/><Relationship Id="rId18" Type="http://schemas.openxmlformats.org/officeDocument/2006/relationships/font" Target="fonts/PlayfairDisplay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c6f972163_0_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c6f97216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c6f972163_0_54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c6f972163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8eda674cf6cff8c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18eda674cf6cff8c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c6f972163_0_15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c6f972163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c6f972163_0_19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c6f972163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c6f972163_0_25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c6f972163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c6f972163_0_3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c6f972163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d298878575d3bb5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2d298878575d3bb5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c6f972163_0_36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c6f972163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c6f972163_0_43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c6f972163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c6f972163_0_49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c6f972163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4286250" y="0"/>
            <a:ext cx="723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4358475" y="0"/>
            <a:ext cx="3853200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44250" y="3550650"/>
            <a:ext cx="4910100" cy="577800"/>
          </a:xfrm>
          <a:prstGeom prst="rect">
            <a:avLst/>
          </a:prstGeom>
          <a:solidFill>
            <a:schemeClr val="dk2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/>
          <p:nvPr>
            <p:ph hasCustomPrompt="1" type="title"/>
          </p:nvPr>
        </p:nvSpPr>
        <p:spPr>
          <a:xfrm>
            <a:off x="311700" y="999925"/>
            <a:ext cx="8520600" cy="214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dk1"/>
                </a:highlight>
              </a:defRPr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51" name="Google Shape;51;p1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5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rot="5400000">
            <a:off x="4550700" y="-498600"/>
            <a:ext cx="42600" cy="8455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3"/>
          <p:cNvSpPr txBox="1"/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311700" y="1234050"/>
            <a:ext cx="39999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4832400" y="1234050"/>
            <a:ext cx="39999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3" name="Google Shape;33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37" name="Google Shape;37;p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9"/>
          <p:cNvSpPr txBox="1"/>
          <p:nvPr>
            <p:ph type="title"/>
          </p:nvPr>
        </p:nvSpPr>
        <p:spPr>
          <a:xfrm>
            <a:off x="265500" y="1081675"/>
            <a:ext cx="4045200" cy="178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2" name="Google Shape;42;p9"/>
          <p:cNvSpPr txBox="1"/>
          <p:nvPr>
            <p:ph idx="1" type="subTitle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" name="Google Shape;43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lt1"/>
                </a:highlight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highlight>
                  <a:schemeClr val="dk1"/>
                </a:highlight>
              </a:defRPr>
            </a:lvl1pPr>
          </a:lstStyle>
          <a:p/>
        </p:txBody>
      </p: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op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layfair Display"/>
              <a:buChar char="●"/>
              <a:defRPr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jpg"/><Relationship Id="rId4" Type="http://schemas.openxmlformats.org/officeDocument/2006/relationships/image" Target="../media/image7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jpg"/><Relationship Id="rId4" Type="http://schemas.openxmlformats.org/officeDocument/2006/relationships/image" Target="../media/image15.jpg"/><Relationship Id="rId5" Type="http://schemas.openxmlformats.org/officeDocument/2006/relationships/image" Target="../media/image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jpg"/><Relationship Id="rId4" Type="http://schemas.openxmlformats.org/officeDocument/2006/relationships/image" Target="../media/image8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jp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/>
          <p:nvPr>
            <p:ph idx="4294967295" type="title"/>
          </p:nvPr>
        </p:nvSpPr>
        <p:spPr>
          <a:xfrm>
            <a:off x="5836250" y="1680900"/>
            <a:ext cx="4076400" cy="252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4800">
                <a:solidFill>
                  <a:schemeClr val="accent1"/>
                </a:solidFill>
              </a:rPr>
              <a:t>◦•●◉✿Giornata dei Diritti dei bambini✿◉●•◦</a:t>
            </a:r>
            <a:endParaRPr sz="4800">
              <a:solidFill>
                <a:schemeClr val="accent1"/>
              </a:solidFill>
            </a:endParaRPr>
          </a:p>
        </p:txBody>
      </p:sp>
      <p:sp>
        <p:nvSpPr>
          <p:cNvPr id="59" name="Google Shape;59;p13"/>
          <p:cNvSpPr txBox="1"/>
          <p:nvPr>
            <p:ph idx="4294967295" type="subTitle"/>
          </p:nvPr>
        </p:nvSpPr>
        <p:spPr>
          <a:xfrm>
            <a:off x="5836250" y="4224225"/>
            <a:ext cx="3645300" cy="47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it"/>
              <a:t>    20 nove</a:t>
            </a:r>
            <a:r>
              <a:rPr lang="it"/>
              <a:t>mbre 2020</a:t>
            </a:r>
            <a:endParaRPr/>
          </a:p>
        </p:txBody>
      </p:sp>
      <p:pic>
        <p:nvPicPr>
          <p:cNvPr id="60" name="Google Shape;60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5391086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6736744" cy="46186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3"/>
          <p:cNvSpPr txBox="1"/>
          <p:nvPr/>
        </p:nvSpPr>
        <p:spPr>
          <a:xfrm>
            <a:off x="376400" y="0"/>
            <a:ext cx="4562700" cy="49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2500">
                <a:latin typeface="Playfair Display"/>
                <a:ea typeface="Playfair Display"/>
                <a:cs typeface="Playfair Display"/>
                <a:sym typeface="Playfair Display"/>
              </a:rPr>
              <a:t>In questo periodo di pandemia i bambini sono costretti a passare molto tempo in casa senza poter vedere e giocare con i propri amici. L’aver costruito il loro gioco li ha invogliati a coinvolgere i propri familiari, riscoprendo così il DIRITTO AL GIOCO. </a:t>
            </a:r>
            <a:endParaRPr sz="250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120" name="Google Shape;12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91500" y="152400"/>
            <a:ext cx="3900096" cy="42426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/>
          <p:nvPr/>
        </p:nvSpPr>
        <p:spPr>
          <a:xfrm>
            <a:off x="714300" y="234150"/>
            <a:ext cx="7715400" cy="46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3000">
                <a:latin typeface="Playfair Display"/>
                <a:ea typeface="Playfair Display"/>
                <a:cs typeface="Playfair Display"/>
                <a:sym typeface="Playfair Display"/>
              </a:rPr>
              <a:t>I bambini della scuola primaria Sirto Sacchetti dell’Istituto Omnicomprensivo Orte, dopo aver riflettuto sulla convenzione Onu nella quale per la prima volta vengono riconosciuti i bambini come soggetti aventi dei diritti, hanno svolto come compito di realtà la realizzazione del gioco dell’oca dei diritti dei bambini… . </a:t>
            </a:r>
            <a:endParaRPr sz="300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7559399" cy="48386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3414104" cy="4838694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44476" y="152400"/>
            <a:ext cx="3414101" cy="47786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/>
          <p:nvPr/>
        </p:nvSpPr>
        <p:spPr>
          <a:xfrm>
            <a:off x="152400" y="152400"/>
            <a:ext cx="3639253" cy="4243426"/>
          </a:xfrm>
          <a:prstGeom prst="rect">
            <a:avLst/>
          </a:prstGeom>
          <a:noFill/>
          <a:ln>
            <a:noFill/>
          </a:ln>
        </p:spPr>
      </p:sp>
      <p:sp>
        <p:nvSpPr>
          <p:cNvPr id="82" name="Google Shape;82;p17"/>
          <p:cNvSpPr txBox="1"/>
          <p:nvPr/>
        </p:nvSpPr>
        <p:spPr>
          <a:xfrm>
            <a:off x="2649557" y="-2685177"/>
            <a:ext cx="7315200" cy="85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83" name="Google Shape;8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4596727" y="75153"/>
            <a:ext cx="3742201" cy="5352345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9775" y="0"/>
            <a:ext cx="3639253" cy="52810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/>
          <p:nvPr/>
        </p:nvSpPr>
        <p:spPr>
          <a:xfrm>
            <a:off x="914400" y="2153063"/>
            <a:ext cx="7315200" cy="85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90" name="Google Shape;9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6476070" cy="47169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3414093" cy="4838697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60943" y="-10065745"/>
            <a:ext cx="3383054" cy="4838703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05182" y="152400"/>
            <a:ext cx="3492748" cy="48386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3338021" cy="4838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42821" y="152400"/>
            <a:ext cx="5348789" cy="3893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3128447" cy="4838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33247" y="152400"/>
            <a:ext cx="5558355" cy="4694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op">
  <a:themeElements>
    <a:clrScheme name="Pop">
      <a:dk1>
        <a:srgbClr val="F8E71C"/>
      </a:dk1>
      <a:lt1>
        <a:srgbClr val="FFFFFF"/>
      </a:lt1>
      <a:dk2>
        <a:srgbClr val="000000"/>
      </a:dk2>
      <a:lt2>
        <a:srgbClr val="D9D9D9"/>
      </a:lt2>
      <a:accent1>
        <a:srgbClr val="666666"/>
      </a:accent1>
      <a:accent2>
        <a:srgbClr val="483165"/>
      </a:accent2>
      <a:accent3>
        <a:srgbClr val="EB1E95"/>
      </a:accent3>
      <a:accent4>
        <a:srgbClr val="0F9D58"/>
      </a:accent4>
      <a:accent5>
        <a:srgbClr val="01AFD1"/>
      </a:accent5>
      <a:accent6>
        <a:srgbClr val="9C27B0"/>
      </a:accent6>
      <a:hlink>
        <a:srgbClr val="01AFD1"/>
      </a:hlink>
      <a:folHlink>
        <a:srgbClr val="01AF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